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69" r:id="rId3"/>
    <p:sldId id="267" r:id="rId4"/>
    <p:sldId id="268" r:id="rId5"/>
    <p:sldId id="270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50515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561" autoAdjust="0"/>
    <p:restoredTop sz="94684" autoAdjust="0"/>
  </p:normalViewPr>
  <p:slideViewPr>
    <p:cSldViewPr>
      <p:cViewPr>
        <p:scale>
          <a:sx n="75" d="100"/>
          <a:sy n="75" d="100"/>
        </p:scale>
        <p:origin x="-1638" y="-3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" y="712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79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BC8FB097-D6A0-442F-892C-DC5CDCB00EF1}" type="datetimeFigureOut">
              <a:rPr lang="ru-RU" smtClean="0"/>
              <a:pPr/>
              <a:t>15.12.2014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3467F-189D-47E7-850D-D9F318FDD8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FB097-D6A0-442F-892C-DC5CDCB00EF1}" type="datetimeFigureOut">
              <a:rPr lang="ru-RU" smtClean="0"/>
              <a:pPr/>
              <a:t>15.12.2014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3467F-189D-47E7-850D-D9F318FDD8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FB097-D6A0-442F-892C-DC5CDCB00EF1}" type="datetimeFigureOut">
              <a:rPr lang="ru-RU" smtClean="0"/>
              <a:pPr/>
              <a:t>15.12.2014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3467F-189D-47E7-850D-D9F318FDD8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FB097-D6A0-442F-892C-DC5CDCB00EF1}" type="datetimeFigureOut">
              <a:rPr lang="ru-RU" smtClean="0"/>
              <a:pPr/>
              <a:t>15.12.2014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3467F-189D-47E7-850D-D9F318FDD8A3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FB097-D6A0-442F-892C-DC5CDCB00EF1}" type="datetimeFigureOut">
              <a:rPr lang="ru-RU" smtClean="0"/>
              <a:pPr/>
              <a:t>15.12.2014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3467F-189D-47E7-850D-D9F318FDD8A3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FB097-D6A0-442F-892C-DC5CDCB00EF1}" type="datetimeFigureOut">
              <a:rPr lang="ru-RU" smtClean="0"/>
              <a:pPr/>
              <a:t>15.12.2014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3467F-189D-47E7-850D-D9F318FDD8A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FB097-D6A0-442F-892C-DC5CDCB00EF1}" type="datetimeFigureOut">
              <a:rPr lang="ru-RU" smtClean="0"/>
              <a:pPr/>
              <a:t>15.12.2014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3467F-189D-47E7-850D-D9F318FDD8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FB097-D6A0-442F-892C-DC5CDCB00EF1}" type="datetimeFigureOut">
              <a:rPr lang="ru-RU" smtClean="0"/>
              <a:pPr/>
              <a:t>15.12.2014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3467F-189D-47E7-850D-D9F318FDD8A3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FB097-D6A0-442F-892C-DC5CDCB00EF1}" type="datetimeFigureOut">
              <a:rPr lang="ru-RU" smtClean="0"/>
              <a:pPr/>
              <a:t>15.12.2014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3467F-189D-47E7-850D-D9F318FDD8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FB097-D6A0-442F-892C-DC5CDCB00EF1}" type="datetimeFigureOut">
              <a:rPr lang="ru-RU" smtClean="0"/>
              <a:pPr/>
              <a:t>15.12.2014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3467F-189D-47E7-850D-D9F318FDD8A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FB097-D6A0-442F-892C-DC5CDCB00EF1}" type="datetimeFigureOut">
              <a:rPr lang="ru-RU" smtClean="0"/>
              <a:pPr/>
              <a:t>15.12.2014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3467F-189D-47E7-850D-D9F318FDD8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BC8FB097-D6A0-442F-892C-DC5CDCB00EF1}" type="datetimeFigureOut">
              <a:rPr lang="ru-RU" smtClean="0"/>
              <a:pPr/>
              <a:t>15.12.2014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3993467F-189D-47E7-850D-D9F318FDD8A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7028" b="3121"/>
          <a:stretch/>
        </p:blipFill>
        <p:spPr bwMode="auto">
          <a:xfrm>
            <a:off x="1982629" y="2492896"/>
            <a:ext cx="4968552" cy="3132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83568" y="1049404"/>
            <a:ext cx="80648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0505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ГАОУ СПО «ЧИСТОПОЛЬСКИЙ СЕЛЬСКИХОЗЯЙСТВЕННЫЙ ТЕХНИКУМ»</a:t>
            </a:r>
            <a:endParaRPr lang="ru-RU" sz="3200" dirty="0">
              <a:solidFill>
                <a:srgbClr val="05051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210038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 advTm="6340">
        <p:cut/>
      </p:transition>
    </mc:Choice>
    <mc:Fallback>
      <p:transition advTm="6340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2)Комитет </a:t>
            </a:r>
            <a:r>
              <a:rPr lang="ru-RU" sz="2400" dirty="0"/>
              <a:t>по культуре:</a:t>
            </a:r>
            <a:r>
              <a:rPr lang="ru-RU" sz="1400" dirty="0"/>
              <a:t/>
            </a:r>
            <a:br>
              <a:rPr lang="ru-RU" sz="1400" dirty="0"/>
            </a:br>
            <a:endParaRPr lang="ru-RU" sz="1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000240"/>
            <a:ext cx="8280920" cy="4597112"/>
          </a:xfrm>
        </p:spPr>
        <p:txBody>
          <a:bodyPr>
            <a:normAutofit/>
          </a:bodyPr>
          <a:lstStyle/>
          <a:p>
            <a:pPr indent="0" algn="just">
              <a:buNone/>
            </a:pP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</a:t>
            </a:r>
            <a:r>
              <a:rPr lang="ru-RU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Тямаева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Эльвира 331гр. </a:t>
            </a:r>
            <a:endParaRPr lang="ru-RU" sz="2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>
              <a:buNone/>
            </a:pPr>
            <a:endParaRPr lang="ru-RU" dirty="0" smtClean="0"/>
          </a:p>
          <a:p>
            <a:pPr indent="0">
              <a:buNone/>
            </a:pPr>
            <a:endParaRPr lang="ru-RU" dirty="0"/>
          </a:p>
          <a:p>
            <a:pPr indent="0">
              <a:buNone/>
            </a:pPr>
            <a:endParaRPr lang="ru-RU" dirty="0" smtClean="0"/>
          </a:p>
          <a:p>
            <a:pPr indent="0">
              <a:buNone/>
            </a:pPr>
            <a:endParaRPr lang="ru-RU" dirty="0"/>
          </a:p>
          <a:p>
            <a:pPr indent="0">
              <a:buNone/>
            </a:pPr>
            <a:r>
              <a:rPr lang="ru-RU" dirty="0" smtClean="0"/>
              <a:t>      </a:t>
            </a:r>
          </a:p>
          <a:p>
            <a:pPr indent="0">
              <a:buNone/>
            </a:pPr>
            <a:r>
              <a:rPr lang="ru-RU" sz="2000" dirty="0">
                <a:cs typeface="Arabic Typesetting" panose="03020402040406030203" pitchFamily="66" charset="-78"/>
              </a:rPr>
              <a:t> </a:t>
            </a:r>
            <a:r>
              <a:rPr lang="ru-RU" sz="2000" dirty="0" smtClean="0">
                <a:cs typeface="Arabic Typesetting" panose="03020402040406030203" pitchFamily="66" charset="-78"/>
              </a:rPr>
              <a:t>  </a:t>
            </a:r>
            <a:endParaRPr lang="en-US" sz="2000" dirty="0" smtClean="0">
              <a:cs typeface="Arabic Typesetting" panose="03020402040406030203" pitchFamily="66" charset="-78"/>
            </a:endParaRPr>
          </a:p>
          <a:p>
            <a:pPr indent="0">
              <a:buNone/>
            </a:pPr>
            <a:r>
              <a:rPr lang="en-US" sz="2000" dirty="0" smtClean="0">
                <a:cs typeface="Arabic Typesetting" panose="03020402040406030203" pitchFamily="66" charset="-78"/>
              </a:rPr>
              <a:t> </a:t>
            </a:r>
            <a:r>
              <a:rPr lang="en-US" sz="2000" dirty="0" smtClean="0">
                <a:cs typeface="Arabic Typesetting" panose="03020402040406030203" pitchFamily="66" charset="-78"/>
              </a:rPr>
              <a:t>   </a:t>
            </a:r>
            <a:r>
              <a:rPr lang="ru-RU" sz="2000" dirty="0" smtClean="0">
                <a:cs typeface="Arabic Typesetting" panose="03020402040406030203" pitchFamily="66" charset="-78"/>
              </a:rPr>
              <a:t> </a:t>
            </a:r>
            <a:r>
              <a:rPr lang="ru-RU" sz="2000" dirty="0" smtClean="0">
                <a:cs typeface="Arabic Typesetting" panose="03020402040406030203" pitchFamily="66" charset="-78"/>
              </a:rPr>
              <a:t>Салахова </a:t>
            </a:r>
            <a:r>
              <a:rPr lang="ru-RU" sz="2000" dirty="0">
                <a:cs typeface="Arabic Typesetting" panose="03020402040406030203" pitchFamily="66" charset="-78"/>
              </a:rPr>
              <a:t>Алина 331 гр</a:t>
            </a:r>
            <a:r>
              <a:rPr lang="ru-RU" sz="2000" dirty="0" smtClean="0">
                <a:cs typeface="Arabic Typesetting" panose="03020402040406030203" pitchFamily="66" charset="-78"/>
              </a:rPr>
              <a:t>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endParaRPr lang="ru-RU" dirty="0"/>
          </a:p>
        </p:txBody>
      </p:sp>
      <p:pic>
        <p:nvPicPr>
          <p:cNvPr id="6146" name="Picture 2" descr="C:\Documents and Settings\Admin\Рабочий стол\фото студ.совет\Изображение 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1904974"/>
            <a:ext cx="2643206" cy="35241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7" name="Picture 3" descr="C:\Documents and Settings\Admin\Рабочий стол\фото студ.совет\Изображение 0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2333639"/>
            <a:ext cx="2536114" cy="33813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4939093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 advTm="8643">
        <p:cut/>
      </p:transition>
    </mc:Choice>
    <mc:Fallback>
      <p:transition advTm="8643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1124744"/>
            <a:ext cx="6400800" cy="1000472"/>
          </a:xfrm>
        </p:spPr>
        <p:txBody>
          <a:bodyPr>
            <a:normAutofit/>
          </a:bodyPr>
          <a:lstStyle/>
          <a:p>
            <a:r>
              <a:rPr lang="ru-RU" sz="2000" dirty="0"/>
              <a:t>3)	Комитет рекламы и информации</a:t>
            </a:r>
            <a:r>
              <a:rPr lang="ru-RU" sz="1400" dirty="0"/>
              <a:t>: </a:t>
            </a:r>
            <a:br>
              <a:rPr lang="ru-RU" sz="1400" dirty="0"/>
            </a:br>
            <a:endParaRPr lang="ru-RU" sz="1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2438400"/>
            <a:ext cx="7088832" cy="3942928"/>
          </a:xfrm>
        </p:spPr>
        <p:txBody>
          <a:bodyPr>
            <a:noAutofit/>
          </a:bodyPr>
          <a:lstStyle/>
          <a:p>
            <a:pPr indent="0">
              <a:buNone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Дроботова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Валерия 311гр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Орлов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 121 гр.;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C:\Documents and Settings\Admin\Рабочий стол\фото студ.совет\Изображение 0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3000372"/>
            <a:ext cx="2143140" cy="28574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3" name="Picture 3" descr="C:\Documents and Settings\Admin\Рабочий стол\фото студ.совет\Изображение 0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2119288"/>
            <a:ext cx="2357454" cy="31431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993466914"/>
      </p:ext>
    </p:extLst>
  </p:cSld>
  <p:clrMapOvr>
    <a:masterClrMapping/>
  </p:clrMapOvr>
  <p:transition spd="slow" advTm="5897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400" dirty="0"/>
              <a:t>4)	Комитет по </a:t>
            </a:r>
            <a:r>
              <a:rPr lang="ru-RU" sz="1400" dirty="0" smtClean="0"/>
              <a:t>физической культуре и </a:t>
            </a:r>
            <a:r>
              <a:rPr lang="ru-RU" sz="1400" dirty="0"/>
              <a:t>спорту: </a:t>
            </a:r>
            <a:br>
              <a:rPr lang="ru-RU" sz="1400" dirty="0"/>
            </a:br>
            <a:endParaRPr lang="ru-RU" sz="1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1538" y="2555032"/>
            <a:ext cx="7072362" cy="4302968"/>
          </a:xfrm>
        </p:spPr>
        <p:txBody>
          <a:bodyPr>
            <a:normAutofit/>
          </a:bodyPr>
          <a:lstStyle/>
          <a:p>
            <a:pPr indent="0" algn="r">
              <a:buNone/>
            </a:pPr>
            <a:endParaRPr lang="en-US" dirty="0" smtClean="0"/>
          </a:p>
          <a:p>
            <a:pPr indent="0" algn="r">
              <a:buNone/>
            </a:pPr>
            <a:r>
              <a:rPr lang="ru-RU" dirty="0"/>
              <a:t/>
            </a:r>
            <a:br>
              <a:rPr lang="ru-RU" dirty="0"/>
            </a:br>
            <a:endParaRPr lang="en-US" dirty="0" smtClean="0"/>
          </a:p>
          <a:p>
            <a:pPr indent="0" algn="r">
              <a:buNone/>
            </a:pPr>
            <a:endParaRPr lang="en-US" dirty="0" smtClean="0"/>
          </a:p>
          <a:p>
            <a:pPr indent="0" algn="r">
              <a:buNone/>
            </a:pPr>
            <a:endParaRPr lang="en-US" dirty="0" smtClean="0"/>
          </a:p>
          <a:p>
            <a:pPr indent="0">
              <a:buNone/>
            </a:pPr>
            <a:r>
              <a:rPr lang="ru-RU" dirty="0" smtClean="0"/>
              <a:t>Гусев </a:t>
            </a:r>
            <a:r>
              <a:rPr lang="ru-RU" dirty="0" smtClean="0"/>
              <a:t>Влад 331гр</a:t>
            </a:r>
            <a:r>
              <a:rPr lang="ru-RU" dirty="0" smtClean="0"/>
              <a:t>.,</a:t>
            </a:r>
            <a:r>
              <a:rPr lang="en-US" dirty="0" smtClean="0"/>
              <a:t>                                           </a:t>
            </a:r>
            <a:r>
              <a:rPr lang="ru-RU" dirty="0" smtClean="0"/>
              <a:t> </a:t>
            </a:r>
            <a:r>
              <a:rPr lang="ru-RU" dirty="0" err="1" smtClean="0"/>
              <a:t>Щернин</a:t>
            </a:r>
            <a:r>
              <a:rPr lang="ru-RU" dirty="0" smtClean="0"/>
              <a:t> Иван 12гр.</a:t>
            </a:r>
          </a:p>
          <a:p>
            <a:pPr indent="0" algn="r">
              <a:buNone/>
            </a:pPr>
            <a:endParaRPr lang="ru-RU" dirty="0"/>
          </a:p>
        </p:txBody>
      </p:sp>
      <p:pic>
        <p:nvPicPr>
          <p:cNvPr id="4098" name="Picture 2" descr="C:\Documents and Settings\Admin\Рабочий стол\фото студ.совет\Изображение 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1643050"/>
            <a:ext cx="2428860" cy="3238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9" name="Picture 3" descr="C:\Documents and Settings\Admin\Рабочий стол\фото студ.совет\Изображение 0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6" y="1571612"/>
            <a:ext cx="2500330" cy="33336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5570935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Tm="5048">
        <p:circle/>
      </p:transition>
    </mc:Choice>
    <mc:Fallback>
      <p:transition spd="slow" advTm="5048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5)	Комитет статистики:</a:t>
            </a:r>
            <a:r>
              <a:rPr lang="ru-RU" sz="1400" dirty="0"/>
              <a:t> </a:t>
            </a:r>
            <a:br>
              <a:rPr lang="ru-RU" sz="1400" dirty="0"/>
            </a:br>
            <a:endParaRPr lang="ru-RU" sz="1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 algn="ctr">
              <a:buNone/>
            </a:pPr>
            <a:endParaRPr lang="en-US" sz="2000" dirty="0" smtClean="0"/>
          </a:p>
          <a:p>
            <a:pPr indent="0" algn="ctr">
              <a:buNone/>
            </a:pPr>
            <a:endParaRPr lang="en-US" sz="2000" dirty="0" smtClean="0"/>
          </a:p>
          <a:p>
            <a:pPr indent="0" algn="ctr">
              <a:buNone/>
            </a:pPr>
            <a:r>
              <a:rPr lang="en-US" sz="2000" dirty="0" smtClean="0"/>
              <a:t>                       </a:t>
            </a:r>
            <a:r>
              <a:rPr lang="ru-RU" sz="2000" dirty="0" err="1" smtClean="0"/>
              <a:t>Аблизова</a:t>
            </a:r>
            <a:r>
              <a:rPr lang="ru-RU" sz="2000" dirty="0" smtClean="0"/>
              <a:t> </a:t>
            </a:r>
            <a:r>
              <a:rPr lang="ru-RU" sz="2000" dirty="0"/>
              <a:t>Дарья 321 гр.;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074" name="Picture 2" descr="C:\Documents and Settings\Admin\Рабочий стол\фото студ.совет\Изображение 0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2357430"/>
            <a:ext cx="2286016" cy="30479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826754266"/>
      </p:ext>
    </p:extLst>
  </p:cSld>
  <p:clrMapOvr>
    <a:masterClrMapping/>
  </p:clrMapOvr>
  <p:transition spd="slow" advTm="5419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6) Комитет </a:t>
            </a:r>
            <a:r>
              <a:rPr lang="ru-RU" sz="2000" dirty="0"/>
              <a:t>социально – бытовой: </a:t>
            </a:r>
            <a:r>
              <a:rPr lang="ru-RU" sz="1100" dirty="0"/>
              <a:t/>
            </a:r>
            <a:br>
              <a:rPr lang="ru-RU" sz="1100" dirty="0"/>
            </a:br>
            <a:endParaRPr lang="ru-RU" sz="11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buNone/>
            </a:pPr>
            <a:endParaRPr lang="en-US" sz="2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>
              <a:buNone/>
            </a:pPr>
            <a:endParaRPr lang="ru-RU" sz="2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>
              <a:buNone/>
            </a:pPr>
            <a:r>
              <a:rPr lang="ru-RU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Мухаметзянов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Вильдан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331гр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0"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endParaRPr lang="ru-RU" dirty="0"/>
          </a:p>
        </p:txBody>
      </p:sp>
      <p:pic>
        <p:nvPicPr>
          <p:cNvPr id="2050" name="Picture 2" descr="C:\Documents and Settings\Admin\Рабочий стол\фото студ.совет\Изображение 0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1740" y="2229590"/>
            <a:ext cx="2722094" cy="32711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690217477"/>
      </p:ext>
    </p:extLst>
  </p:cSld>
  <p:clrMapOvr>
    <a:masterClrMapping/>
  </p:clrMapOvr>
  <p:transition spd="slow" advTm="5075">
    <p:randomBar dir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dirty="0" smtClean="0"/>
              <a:t>7)Председатель </a:t>
            </a:r>
            <a:r>
              <a:rPr lang="ru-RU" sz="2000" dirty="0"/>
              <a:t>студ. совета общежития</a:t>
            </a:r>
            <a:r>
              <a:rPr lang="ru-RU" sz="2000" dirty="0" smtClean="0"/>
              <a:t>: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438400"/>
            <a:ext cx="7920880" cy="3870920"/>
          </a:xfrm>
        </p:spPr>
        <p:txBody>
          <a:bodyPr>
            <a:normAutofit/>
          </a:bodyPr>
          <a:lstStyle/>
          <a:p>
            <a:pPr indent="0" algn="ctr">
              <a:buNone/>
            </a:pPr>
            <a:endParaRPr lang="ru-RU" sz="2000" dirty="0" smtClean="0"/>
          </a:p>
          <a:p>
            <a:pPr indent="0" algn="ctr">
              <a:buNone/>
            </a:pPr>
            <a:endParaRPr lang="ru-RU" sz="2000" dirty="0" smtClean="0"/>
          </a:p>
          <a:p>
            <a:pPr indent="0" algn="ctr">
              <a:buNone/>
            </a:pPr>
            <a:r>
              <a:rPr lang="en-US" sz="2000" dirty="0" smtClean="0"/>
              <a:t>                                                                   </a:t>
            </a:r>
            <a:r>
              <a:rPr lang="ru-RU" sz="2000" dirty="0" smtClean="0"/>
              <a:t>Федорова </a:t>
            </a:r>
            <a:r>
              <a:rPr lang="ru-RU" sz="2000" dirty="0" smtClean="0"/>
              <a:t>Юлия 321 гр., </a:t>
            </a:r>
            <a:endParaRPr lang="ru-RU" sz="2000" dirty="0" smtClean="0"/>
          </a:p>
          <a:p>
            <a:pPr indent="0" algn="ctr">
              <a:buNone/>
            </a:pPr>
            <a:endParaRPr lang="ru-RU" sz="2000" dirty="0"/>
          </a:p>
          <a:p>
            <a:pPr indent="0" algn="ctr">
              <a:buNone/>
            </a:pPr>
            <a:endParaRPr lang="ru-RU" sz="2000" dirty="0" smtClean="0"/>
          </a:p>
          <a:p>
            <a:pPr indent="0" algn="ctr">
              <a:buNone/>
            </a:pPr>
            <a:r>
              <a:rPr lang="en-US" sz="2000" dirty="0" smtClean="0"/>
              <a:t>                                        </a:t>
            </a:r>
            <a:endParaRPr lang="ru-RU" sz="2000" dirty="0"/>
          </a:p>
        </p:txBody>
      </p:sp>
      <p:pic>
        <p:nvPicPr>
          <p:cNvPr id="1026" name="Picture 2" descr="C:\Documents and Settings\Admin\Рабочий стол\фото студ.совет\Изображение 0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2428868"/>
            <a:ext cx="2643206" cy="3143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99833755"/>
      </p:ext>
    </p:extLst>
  </p:cSld>
  <p:clrMapOvr>
    <a:masterClrMapping/>
  </p:clrMapOvr>
  <p:transition spd="slow" advTm="4948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620688"/>
            <a:ext cx="6400800" cy="4032448"/>
          </a:xfrm>
        </p:spPr>
        <p:txBody>
          <a:bodyPr>
            <a:normAutofit/>
          </a:bodyPr>
          <a:lstStyle/>
          <a:p>
            <a:r>
              <a:rPr lang="ru-RU" dirty="0"/>
              <a:t>План работы студенческого совета на 2014-2015 год</a:t>
            </a:r>
          </a:p>
        </p:txBody>
      </p:sp>
    </p:spTree>
    <p:extLst>
      <p:ext uri="{BB962C8B-B14F-4D97-AF65-F5344CB8AC3E}">
        <p14:creationId xmlns:p14="http://schemas.microsoft.com/office/powerpoint/2010/main" xmlns="" val="3939066632"/>
      </p:ext>
    </p:extLst>
  </p:cSld>
  <p:clrMapOvr>
    <a:masterClrMapping/>
  </p:clrMapOvr>
  <p:transition spd="slow" advTm="5499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971600" y="1412776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362594908"/>
              </p:ext>
            </p:extLst>
          </p:nvPr>
        </p:nvGraphicFramePr>
        <p:xfrm>
          <a:off x="1115616" y="1124744"/>
          <a:ext cx="6906121" cy="469371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54904"/>
                <a:gridCol w="5276870"/>
                <a:gridCol w="1174347"/>
              </a:tblGrid>
              <a:tr h="35696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3399" marR="3339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Содержание работы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3399" marR="3339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Сроки проведения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3399" marR="33399" marT="0" marB="0"/>
                </a:tc>
              </a:tr>
              <a:tr h="1784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3399" marR="3339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3399" marR="3339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3399" marR="33399" marT="0" marB="0"/>
                </a:tc>
              </a:tr>
              <a:tr h="4078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3399" marR="33399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Проведение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общетехникумовской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студенческой конференции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399" marR="3339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3399" marR="33399" marT="0" marB="0"/>
                </a:tc>
              </a:tr>
              <a:tr h="33892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3399" marR="33399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Заседание студенческого совета</a:t>
                      </a:r>
                      <a:r>
                        <a:rPr lang="ru-RU" sz="1200" kern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kern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399" marR="3339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Ежемесячно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3399" marR="33399" marT="0" marB="0"/>
                </a:tc>
              </a:tr>
              <a:tr h="5437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3399" marR="33399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Контроль за санитарным состоянием учебных помещений и прилегающих к ней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территорий.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399" marR="3339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Постоянно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3399" marR="33399" marT="0" marB="0"/>
                </a:tc>
              </a:tr>
              <a:tr h="5437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3399" marR="33399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Рассмотрение вопросов дисциплинарного характера, обсуждение правонарушителей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399" marR="3339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Постоянно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3399" marR="33399" marT="0" marB="0"/>
                </a:tc>
              </a:tr>
              <a:tr h="81560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3399" marR="33399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Принятие участия в распределении стипендиального фонда, назначении студентов на стипендию и надбавок к ней с учетом успеваемости и участия в общественной работе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399" marR="3339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течение года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3399" marR="33399" marT="0" marB="0"/>
                </a:tc>
              </a:tr>
              <a:tr h="81560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3399" marR="33399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Принятие участия в распределении стипендиального фонда, назначении студентов на стипендию успеваемости и участие в общественной жизни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399" marR="3339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течение года.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3399" marR="33399" marT="0" marB="0"/>
                </a:tc>
              </a:tr>
              <a:tr h="67966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3399" marR="33399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Принятие мер по улучшению материального положения, условий быта и здоровья студентов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399" marR="3339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Ежедневно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3399" marR="33399" marT="0" marB="0"/>
                </a:tc>
              </a:tr>
            </a:tbl>
          </a:graphicData>
        </a:graphic>
      </p:graphicFrame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3175000" y="201136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07406914"/>
      </p:ext>
    </p:extLst>
  </p:cSld>
  <p:clrMapOvr>
    <a:masterClrMapping/>
  </p:clrMapOvr>
  <p:transition spd="slow" advTm="15812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843588168"/>
              </p:ext>
            </p:extLst>
          </p:nvPr>
        </p:nvGraphicFramePr>
        <p:xfrm>
          <a:off x="1043608" y="1196752"/>
          <a:ext cx="6984776" cy="44785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55734"/>
                <a:gridCol w="4682423"/>
                <a:gridCol w="1646619"/>
              </a:tblGrid>
              <a:tr h="6718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187" marR="4318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Осуществление контроля за соблюдением студентами правил внутреннего распорядка  в техникуме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187" marR="4318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В  течение    года.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187" marR="43187" marT="0" marB="0"/>
                </a:tc>
              </a:tr>
              <a:tr h="6718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187" marR="4318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Обеспечение контроля за учебной дисциплиной в техникуме, посещаемостью учебных занятий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187" marR="4318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Постоянно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187" marR="43187" marT="0" marB="0"/>
                </a:tc>
              </a:tr>
              <a:tr h="80616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187" marR="4318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Участие в организации общественно-полезного труда, работы по благоустройству территории техникума, общежития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187" marR="4318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Постоянно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187" marR="43187" marT="0" marB="0"/>
                </a:tc>
              </a:tr>
              <a:tr h="6718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187" marR="4318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Руководство и осуществление контроля за работой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студсовета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 направлениям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187" marR="4318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Постоянно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187" marR="43187" marT="0" marB="0"/>
                </a:tc>
              </a:tr>
              <a:tr h="8508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187" marR="4318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Содействие администрации в создании благоприятных условий для учебы, быта и отдыха студентов в учебном заведении и общежитии техникума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187" marR="4318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Постоянно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187" marR="43187" marT="0" marB="0"/>
                </a:tc>
              </a:tr>
              <a:tr h="4030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187" marR="4318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Контроль за работой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студсовета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 общежитии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187" marR="4318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Постоянно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187" marR="43187" marT="0" marB="0"/>
                </a:tc>
              </a:tr>
              <a:tr h="4030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187" marR="4318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Организация работы ССБ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187" marR="4318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течение года.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187" marR="43187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714077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Tm="15982">
        <p:circle/>
      </p:transition>
    </mc:Choice>
    <mc:Fallback>
      <p:transition spd="slow" advTm="15982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760429228"/>
              </p:ext>
            </p:extLst>
          </p:nvPr>
        </p:nvGraphicFramePr>
        <p:xfrm>
          <a:off x="1043608" y="1196752"/>
          <a:ext cx="7056785" cy="431365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2048"/>
                <a:gridCol w="4961142"/>
                <a:gridCol w="1663595"/>
              </a:tblGrid>
              <a:tr h="6355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286" marR="362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Контроль за приготовлением пищи в столовой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286" marR="3628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течение года.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286" marR="36286" marT="0" marB="0"/>
                </a:tc>
              </a:tr>
              <a:tr h="6355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286" marR="362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Работа с детьми–сиротами, со студентами из малообеспеченных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семей.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286" marR="3628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течение года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286" marR="36286" marT="0" marB="0"/>
                </a:tc>
              </a:tr>
              <a:tr h="1588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286" marR="3628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286" marR="3628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286" marR="36286" marT="0" marB="0"/>
                </a:tc>
              </a:tr>
              <a:tr h="6355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286" marR="362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Участи в работе по патриотическому воспитанию студентов.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286" marR="3628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течение года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286" marR="36286" marT="0" marB="0"/>
                </a:tc>
              </a:tr>
              <a:tr h="7943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286" marR="362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Участие в работе по формированию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здоровьесберегающего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образовательного пространства.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286" marR="3628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течение года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286" marR="36286" marT="0" marB="0"/>
                </a:tc>
              </a:tr>
              <a:tr h="47662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286" marR="362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Содействие студентам в получении материальной помощи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286" marR="3628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течение года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286" marR="36286" marT="0" marB="0"/>
                </a:tc>
              </a:tr>
              <a:tr h="9532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20.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286" marR="362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Содействие администрации в подготовке и проведении культурно-массовых мероприятий, привлечение  студентов в учебном заведении и общежитии техникума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286" marR="3628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плану воспитательной работы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286" marR="36286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612295079"/>
      </p:ext>
    </p:extLst>
  </p:cSld>
  <p:clrMapOvr>
    <a:masterClrMapping/>
  </p:clrMapOvr>
  <p:transition spd="slow" advTm="16036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Наш студенческий совет состоит из: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Председателя</a:t>
            </a:r>
          </a:p>
          <a:p>
            <a:r>
              <a:rPr lang="ru-RU" dirty="0" smtClean="0"/>
              <a:t>Заместителя председателя</a:t>
            </a:r>
          </a:p>
          <a:p>
            <a:pPr marL="0" indent="0">
              <a:buNone/>
            </a:pPr>
            <a:r>
              <a:rPr lang="ru-RU" dirty="0" smtClean="0"/>
              <a:t>1)Комитета по учебной работе </a:t>
            </a:r>
          </a:p>
          <a:p>
            <a:pPr marL="0" indent="0">
              <a:buNone/>
            </a:pPr>
            <a:r>
              <a:rPr lang="ru-RU" dirty="0" smtClean="0"/>
              <a:t>2)Комитета по культуре</a:t>
            </a:r>
          </a:p>
          <a:p>
            <a:pPr marL="0" indent="0">
              <a:buNone/>
            </a:pPr>
            <a:r>
              <a:rPr lang="ru-RU" dirty="0" smtClean="0"/>
              <a:t>3)Комитета рекламы и информации </a:t>
            </a:r>
          </a:p>
          <a:p>
            <a:pPr marL="0" indent="0">
              <a:buNone/>
            </a:pPr>
            <a:r>
              <a:rPr lang="ru-RU" dirty="0" smtClean="0"/>
              <a:t>4)Комитета по физической культуре и спорту</a:t>
            </a:r>
          </a:p>
          <a:p>
            <a:pPr marL="0" indent="0">
              <a:buNone/>
            </a:pPr>
            <a:r>
              <a:rPr lang="ru-RU" dirty="0" smtClean="0"/>
              <a:t>5)Комитета статистики</a:t>
            </a:r>
          </a:p>
          <a:p>
            <a:pPr indent="0">
              <a:buNone/>
            </a:pPr>
            <a:r>
              <a:rPr lang="ru-RU" dirty="0" smtClean="0"/>
              <a:t>6)Социально – бытового комитета</a:t>
            </a:r>
          </a:p>
          <a:p>
            <a:pPr marL="0" indent="0">
              <a:buNone/>
            </a:pPr>
            <a:r>
              <a:rPr lang="ru-RU" dirty="0" smtClean="0"/>
              <a:t>7)Председатель студ. совета общежития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341039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7053">
        <p:fade/>
      </p:transition>
    </mc:Choice>
    <mc:Fallback>
      <p:transition spd="med" advTm="705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Наш председатель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79712" y="4869160"/>
            <a:ext cx="5544616" cy="720080"/>
          </a:xfrm>
        </p:spPr>
        <p:txBody>
          <a:bodyPr>
            <a:normAutofit/>
          </a:bodyPr>
          <a:lstStyle/>
          <a:p>
            <a:pPr indent="0">
              <a:buNone/>
            </a:pP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Спирин  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лександр студент  121 группы</a:t>
            </a: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C:\Documents and Settings\Admin\Рабочий стол\фото студ.совет\Изображение 005.jpg"/>
          <p:cNvPicPr>
            <a:picLocks noChangeAspect="1" noChangeArrowheads="1"/>
          </p:cNvPicPr>
          <p:nvPr/>
        </p:nvPicPr>
        <p:blipFill>
          <a:blip r:embed="rId2" cstate="print"/>
          <a:srcRect t="16667"/>
          <a:stretch>
            <a:fillRect/>
          </a:stretch>
        </p:blipFill>
        <p:spPr bwMode="auto">
          <a:xfrm>
            <a:off x="3357554" y="2214554"/>
            <a:ext cx="2428892" cy="27860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7461152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Tm="7372">
        <p:circle/>
      </p:transition>
    </mc:Choice>
    <mc:Fallback>
      <p:transition spd="slow" advTm="7372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548680"/>
            <a:ext cx="6400800" cy="1440160"/>
          </a:xfrm>
        </p:spPr>
        <p:txBody>
          <a:bodyPr>
            <a:normAutofit fontScale="90000"/>
          </a:bodyPr>
          <a:lstStyle/>
          <a:p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председателя :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/>
            </a:r>
            <a:br>
              <a:rPr lang="ru-RU" sz="1800" dirty="0"/>
            </a:b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988840"/>
            <a:ext cx="2160240" cy="3600400"/>
          </a:xfrm>
        </p:spPr>
        <p:txBody>
          <a:bodyPr>
            <a:normAutofit/>
          </a:bodyPr>
          <a:lstStyle/>
          <a:p>
            <a:pPr indent="0">
              <a:buNone/>
            </a:pPr>
            <a:r>
              <a:rPr lang="ru-RU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Вавилова Мария</a:t>
            </a:r>
          </a:p>
          <a:p>
            <a:pPr indent="0">
              <a:buNone/>
            </a:pPr>
            <a:r>
              <a:rPr lang="ru-RU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331 </a:t>
            </a:r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группа</a:t>
            </a:r>
            <a:endParaRPr lang="ru-RU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C:\Documents and Settings\Admin\Рабочий стол\фото студ.совет\Изображение 0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7752" y="1785926"/>
            <a:ext cx="3268386" cy="407196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607053549"/>
      </p:ext>
    </p:extLst>
  </p:cSld>
  <p:clrMapOvr>
    <a:masterClrMapping/>
  </p:clrMapOvr>
  <p:transition spd="slow" advTm="4500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1) Комитет </a:t>
            </a:r>
            <a:r>
              <a:rPr lang="ru-RU" sz="2000" dirty="0"/>
              <a:t>по учебной работе: </a:t>
            </a:r>
            <a:r>
              <a:rPr lang="ru-RU" sz="1400" dirty="0"/>
              <a:t/>
            </a:r>
            <a:br>
              <a:rPr lang="ru-RU" sz="1400" dirty="0"/>
            </a:br>
            <a:endParaRPr lang="ru-RU" sz="1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2060848"/>
            <a:ext cx="7560840" cy="4608512"/>
          </a:xfrm>
        </p:spPr>
        <p:txBody>
          <a:bodyPr>
            <a:normAutofit/>
          </a:bodyPr>
          <a:lstStyle/>
          <a:p>
            <a:pPr indent="0">
              <a:buNone/>
            </a:pPr>
            <a:r>
              <a:rPr lang="ru-RU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Лоскутова Алёна 321гр</a:t>
            </a:r>
            <a:r>
              <a:rPr lang="ru-RU" sz="2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indent="0">
              <a:buNone/>
            </a:pPr>
            <a:endParaRPr lang="ru-RU" sz="2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>
              <a:buNone/>
            </a:pP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>
              <a:buNone/>
            </a:pPr>
            <a:endParaRPr lang="ru-RU" sz="2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r">
              <a:buNone/>
            </a:pPr>
            <a:endParaRPr lang="ru-RU" sz="2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r">
              <a:buNone/>
            </a:pPr>
            <a:r>
              <a:rPr lang="ru-RU" sz="2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Сабитова</a:t>
            </a:r>
            <a:r>
              <a:rPr lang="ru-RU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Венера 121гр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C:\Documents and Settings\Admin\Рабочий стол\фото студ.совет\Изображение 0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2786058"/>
            <a:ext cx="2286016" cy="30479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1" name="Picture 3" descr="C:\Documents and Settings\Admin\Рабочий стол\фото студ.совет\Изображение 0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8" y="1857364"/>
            <a:ext cx="2303931" cy="30718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779011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advTm="5251">
        <p14:flash/>
      </p:transition>
    </mc:Choice>
    <mc:Fallback>
      <p:transition spd="slow" advTm="525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утюр">
  <a:themeElements>
    <a:clrScheme name="Кутюр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Смокинг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Кутюр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85</TotalTime>
  <Words>450</Words>
  <Application>Microsoft Office PowerPoint</Application>
  <PresentationFormat>Экран (4:3)</PresentationFormat>
  <Paragraphs>135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Кутюр</vt:lpstr>
      <vt:lpstr>Слайд 1</vt:lpstr>
      <vt:lpstr>План работы студенческого совета на 2014-2015 год</vt:lpstr>
      <vt:lpstr>Слайд 3</vt:lpstr>
      <vt:lpstr>Слайд 4</vt:lpstr>
      <vt:lpstr>Слайд 5</vt:lpstr>
      <vt:lpstr>Наш студенческий совет состоит из:</vt:lpstr>
      <vt:lpstr>Наш председатель</vt:lpstr>
      <vt:lpstr>        Заместитель председателя :  </vt:lpstr>
      <vt:lpstr>1) Комитет по учебной работе:  </vt:lpstr>
      <vt:lpstr>2)Комитет по культуре: </vt:lpstr>
      <vt:lpstr>3) Комитет рекламы и информации:  </vt:lpstr>
      <vt:lpstr>4) Комитет по физической культуре и спорту:  </vt:lpstr>
      <vt:lpstr>5) Комитет статистики:  </vt:lpstr>
      <vt:lpstr>6) Комитет социально – бытовой:  </vt:lpstr>
      <vt:lpstr>7)Председатель студ. совета общежития: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Admin</cp:lastModifiedBy>
  <cp:revision>11</cp:revision>
  <dcterms:created xsi:type="dcterms:W3CDTF">2014-12-12T12:52:18Z</dcterms:created>
  <dcterms:modified xsi:type="dcterms:W3CDTF">2014-12-15T08:33:20Z</dcterms:modified>
</cp:coreProperties>
</file>